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7" r:id="rId3"/>
    <p:sldId id="324" r:id="rId4"/>
    <p:sldId id="304" r:id="rId5"/>
    <p:sldId id="312" r:id="rId6"/>
    <p:sldId id="317" r:id="rId7"/>
    <p:sldId id="318" r:id="rId8"/>
    <p:sldId id="314" r:id="rId9"/>
    <p:sldId id="315" r:id="rId10"/>
    <p:sldId id="316" r:id="rId11"/>
    <p:sldId id="325" r:id="rId12"/>
    <p:sldId id="319" r:id="rId13"/>
    <p:sldId id="322" r:id="rId14"/>
    <p:sldId id="326" r:id="rId15"/>
    <p:sldId id="289" r:id="rId16"/>
    <p:sldId id="295" r:id="rId17"/>
    <p:sldId id="291" r:id="rId18"/>
    <p:sldId id="292" r:id="rId19"/>
    <p:sldId id="293" r:id="rId20"/>
    <p:sldId id="294" r:id="rId21"/>
    <p:sldId id="301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764-CFF0-4137-88A3-796C2412C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3369-CEB4-4D79-8016-71817600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735-83CD-4E8B-A947-A6EE1B7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0F28-4F98-4C50-A895-BC6E2D4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71595-424B-4F2D-9966-1D3FFDF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EA5-1F88-4979-8101-C8CF8ED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6765-5427-4720-8927-FB5D49DC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7A9C9-A1E9-4532-A3CF-BD1EBA82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EF39-0A88-4E53-A3FE-D6CBC70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4DBA-CE95-4F9D-BA6D-50190DF4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EBA4-BDB4-4FE7-A23A-7796A75E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5FC6E-3E6F-49CB-9DC6-7F3C9A7D8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5A6B6-3164-4BB9-82D5-2809B1C9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1173-75E1-4B83-9628-5B9BECB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45E-0952-45E4-BC69-F62C0D7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6D7-A30E-4E3F-A036-39899B1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00899"/>
            <a:ext cx="11658600" cy="6954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24D8-2B01-431F-B507-4B40D51B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CB36-3D63-4CED-9869-A87AA91A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888-C8D7-4B04-A1C1-86AF08B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90E-AC3F-4CA9-BA81-F115C54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E7180-2E6F-4E9A-A488-B752BCD1B03F}"/>
              </a:ext>
            </a:extLst>
          </p:cNvPr>
          <p:cNvCxnSpPr>
            <a:cxnSpLocks/>
          </p:cNvCxnSpPr>
          <p:nvPr userDrawn="1"/>
        </p:nvCxnSpPr>
        <p:spPr>
          <a:xfrm>
            <a:off x="297180" y="898446"/>
            <a:ext cx="116586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922-93E1-4CC3-9F39-02A751BC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7D2EC-3D86-4EE0-A43D-2FF83B33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C93-9018-4BC3-8A17-A9B56A6F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3B4A-1ACB-40FF-8BCE-D08DF7C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05E-BFFA-4219-ADA1-F751624E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460-A6E6-4E89-9BC1-949D9FC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0F3B-A6A5-4696-9F7F-DBDC93E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DB95-D18F-41AA-B2D9-E1DE12944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C2693-399E-4C76-BEFC-4DF0F3F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0030-6F0F-4EE8-8C5E-1F6120FD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59D3-363D-4084-86D3-CD41380B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D16-7081-4D47-881C-D4E3DA5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32A7-0AA8-4410-8CB3-D9CDA3E5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32322-BA83-4E1B-881E-62B0353E3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C40A6-59C4-4745-9ABB-469BDF0CE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E9302-8AC5-4767-873C-E14E91D96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DC61B-BA3B-4800-98B7-46084A2E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915EB-6A6F-4A25-AE61-DA335AFB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3E0E-DE42-4FD0-A4FE-C5CE9F9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037-4D84-44D7-ADB3-63B3738E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A5E9-37B2-464D-A9C2-9E009B09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3BF40-CDB7-4E16-973A-6A8EE7F8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B95D3-325B-4C81-A3A0-CEEE298D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6732C-DD5F-45DF-9B52-6790E257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BEB8-40A5-4A44-97D9-ADB843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CE3B-5BC1-47D8-B914-2554D1A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E72-831A-4476-B890-6A3054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1762-24EC-4823-A3DB-DB1D747C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6B0AF-2C40-4659-A5E7-177B6795F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F0696-7864-48FB-B517-676A479A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579A-7E8C-4F93-96EE-7B00889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1B8-7009-4B58-94B8-ED7198D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CD9-6646-4067-8158-1D0DF41E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67E3-3FDD-47C0-81F3-97D66224F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DB52F-266A-4105-92DF-F7C4C9B7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C5B1-6145-45E0-9C47-D32BF5F7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3484-8B3B-4DED-8600-1CD0E5A8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D03D-45D5-4634-AB62-F0C43B9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95B76-BFE6-47F0-8B81-653E4C75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60509"/>
            <a:ext cx="11658600" cy="983615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B86C-4FF2-4534-A816-2E075E13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02CE-3EA0-4DE8-9666-907C26447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7168-93E5-4C47-869C-987DB890A332}" type="datetimeFigureOut">
              <a:rPr lang="en-US" smtClean="0"/>
              <a:t>2024-11-04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2934-E0ED-4C3E-8BE9-59CAC9984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FDB5-68BC-4598-83DC-09B41977C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38F-25CA-4100-B559-8E8F7DC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" y="469127"/>
            <a:ext cx="11084119" cy="3935895"/>
          </a:xfrm>
        </p:spPr>
        <p:txBody>
          <a:bodyPr anchor="ctr" anchorCtr="1"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Data Science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with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85B46-8132-4E5F-ACE7-11FF1EEC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123" y="4309606"/>
            <a:ext cx="9144000" cy="1518699"/>
          </a:xfrm>
        </p:spPr>
        <p:txBody>
          <a:bodyPr>
            <a:normAutofit/>
          </a:bodyPr>
          <a:lstStyle/>
          <a:p>
            <a:r>
              <a:rPr lang="en-US" sz="3200" b="1" dirty="0"/>
              <a:t>From dataset understanding to result presentation and how to employ deep acyclic graph models in Predictive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D0C8E-DD29-4753-A269-63E83576B176}"/>
              </a:ext>
            </a:extLst>
          </p:cNvPr>
          <p:cNvSpPr txBox="1"/>
          <p:nvPr/>
        </p:nvSpPr>
        <p:spPr>
          <a:xfrm>
            <a:off x="3912124" y="-11211"/>
            <a:ext cx="4232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DS101 – Lecture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071C-300F-4785-90F7-15BFE228FD08}"/>
              </a:ext>
            </a:extLst>
          </p:cNvPr>
          <p:cNvSpPr txBox="1"/>
          <p:nvPr/>
        </p:nvSpPr>
        <p:spPr>
          <a:xfrm>
            <a:off x="1900361" y="6204207"/>
            <a:ext cx="366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Lec</a:t>
            </a:r>
            <a:r>
              <a:rPr lang="en-US" sz="2000" b="1" dirty="0"/>
              <a:t>. Andrei </a:t>
            </a:r>
            <a:r>
              <a:rPr lang="en-US" sz="2000" b="1" dirty="0" err="1"/>
              <a:t>Ionut</a:t>
            </a:r>
            <a:r>
              <a:rPr lang="en-US" sz="2000" b="1" dirty="0"/>
              <a:t> DAMIAN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97D9F-7B6A-4827-8B35-BC981AF2BDA4}"/>
              </a:ext>
            </a:extLst>
          </p:cNvPr>
          <p:cNvSpPr txBox="1"/>
          <p:nvPr/>
        </p:nvSpPr>
        <p:spPr>
          <a:xfrm>
            <a:off x="7760474" y="6204207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As. Stefan SARAEV</a:t>
            </a:r>
          </a:p>
        </p:txBody>
      </p:sp>
    </p:spTree>
    <p:extLst>
      <p:ext uri="{BB962C8B-B14F-4D97-AF65-F5344CB8AC3E}">
        <p14:creationId xmlns:p14="http://schemas.microsoft.com/office/powerpoint/2010/main" val="34200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Wrap-up: compare, benchmark, choose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34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4E0F-5CE4-4476-AC75-636F339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good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5E90-8346-48DD-AB30-6A278CDF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Grid-search or “smart”-search</a:t>
            </a:r>
          </a:p>
        </p:txBody>
      </p:sp>
    </p:spTree>
    <p:extLst>
      <p:ext uri="{BB962C8B-B14F-4D97-AF65-F5344CB8AC3E}">
        <p14:creationId xmlns:p14="http://schemas.microsoft.com/office/powerpoint/2010/main" val="166861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C24-BE4D-48B8-8F79-692D85A8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563-C574-46EA-9A6E-80DE108E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4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size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skip connections and where exactly?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activation functions?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 and/or weights penalty (L1?, L2?)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BatchNorm</a:t>
            </a:r>
            <a:r>
              <a:rPr lang="en-US" dirty="0"/>
              <a:t>? Where?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algoritm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rate?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D83E-3615-490F-A137-7CE6C635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788B-D13F-4553-BF0E-DF5198D8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see…</a:t>
            </a:r>
          </a:p>
          <a:p>
            <a:r>
              <a:rPr lang="en-US" dirty="0"/>
              <a:t>We decided to give a look at 9 hyper-params..</a:t>
            </a:r>
          </a:p>
          <a:p>
            <a:r>
              <a:rPr lang="en-US" dirty="0"/>
              <a:t>How about 5 options (minimal) for each…</a:t>
            </a:r>
          </a:p>
          <a:p>
            <a:r>
              <a:rPr lang="en-US" dirty="0"/>
              <a:t>About 2M possibilities!</a:t>
            </a:r>
          </a:p>
          <a:p>
            <a:r>
              <a:rPr lang="en-US" dirty="0"/>
              <a:t>This each test needs at least 10 epochs </a:t>
            </a:r>
          </a:p>
          <a:p>
            <a:r>
              <a:rPr lang="en-US" dirty="0"/>
              <a:t>So we have about 20M epochs</a:t>
            </a:r>
          </a:p>
          <a:p>
            <a:r>
              <a:rPr lang="en-US" dirty="0"/>
              <a:t>…maybe millions of hours </a:t>
            </a:r>
          </a:p>
        </p:txBody>
      </p:sp>
    </p:spTree>
    <p:extLst>
      <p:ext uri="{BB962C8B-B14F-4D97-AF65-F5344CB8AC3E}">
        <p14:creationId xmlns:p14="http://schemas.microsoft.com/office/powerpoint/2010/main" val="886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E5C30-FC37-4522-ACE5-45EEEB54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9" y="2443053"/>
            <a:ext cx="7596127" cy="391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2DABF-BEB6-48B1-8569-E0F63675E5A2}"/>
              </a:ext>
            </a:extLst>
          </p:cNvPr>
          <p:cNvSpPr txBox="1"/>
          <p:nvPr/>
        </p:nvSpPr>
        <p:spPr>
          <a:xfrm>
            <a:off x="930301" y="0"/>
            <a:ext cx="101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202+: A search space odyssey </a:t>
            </a:r>
          </a:p>
        </p:txBody>
      </p:sp>
    </p:spTree>
    <p:extLst>
      <p:ext uri="{BB962C8B-B14F-4D97-AF65-F5344CB8AC3E}">
        <p14:creationId xmlns:p14="http://schemas.microsoft.com/office/powerpoint/2010/main" val="298939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Importance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Focus on most relevant hyperparameters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Make mental and written lists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Order them depending of your problem/setting</a:t>
            </a:r>
          </a:p>
        </p:txBody>
      </p:sp>
    </p:spTree>
    <p:extLst>
      <p:ext uri="{BB962C8B-B14F-4D97-AF65-F5344CB8AC3E}">
        <p14:creationId xmlns:p14="http://schemas.microsoft.com/office/powerpoint/2010/main" val="393538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0CF-5790-4105-B3D4-51063C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8CAB-EFCA-4ABC-803C-0F25A531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b="1" dirty="0"/>
          </a:p>
          <a:p>
            <a:r>
              <a:rPr lang="en-US" sz="4000" b="1" dirty="0"/>
              <a:t>Example: Is regularization important? Dropout, weight penalty? </a:t>
            </a:r>
          </a:p>
        </p:txBody>
      </p:sp>
    </p:spTree>
    <p:extLst>
      <p:ext uri="{BB962C8B-B14F-4D97-AF65-F5344CB8AC3E}">
        <p14:creationId xmlns:p14="http://schemas.microsoft.com/office/powerpoint/2010/main" val="2533711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70773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9256-6B5F-49BE-B537-2C2B729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is a bit of 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31DB5-2ECA-4E47-B300-02D0403E3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248355"/>
            <a:ext cx="11719560" cy="454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9B13-2974-47DC-94BE-17A5A30C0C56}"/>
              </a:ext>
            </a:extLst>
          </p:cNvPr>
          <p:cNvSpPr txBox="1"/>
          <p:nvPr/>
        </p:nvSpPr>
        <p:spPr>
          <a:xfrm>
            <a:off x="445273" y="6170212"/>
            <a:ext cx="8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…No, this is not NN design, it is just some CNN-based generative stuff (Deep Dream)</a:t>
            </a:r>
          </a:p>
        </p:txBody>
      </p:sp>
    </p:spTree>
    <p:extLst>
      <p:ext uri="{BB962C8B-B14F-4D97-AF65-F5344CB8AC3E}">
        <p14:creationId xmlns:p14="http://schemas.microsoft.com/office/powerpoint/2010/main" val="927086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Resources: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Is compute time limited -&gt; then run random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Do we have resource limitation -&gt; choose careful designs</a:t>
            </a:r>
          </a:p>
        </p:txBody>
      </p:sp>
    </p:spTree>
    <p:extLst>
      <p:ext uri="{BB962C8B-B14F-4D97-AF65-F5344CB8AC3E}">
        <p14:creationId xmlns:p14="http://schemas.microsoft.com/office/powerpoint/2010/main" val="148000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Mandatory papers: clear ?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Optional papers: ideas ?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Assigned projects: home vs given?</a:t>
            </a:r>
          </a:p>
        </p:txBody>
      </p:sp>
    </p:spTree>
    <p:extLst>
      <p:ext uri="{BB962C8B-B14F-4D97-AF65-F5344CB8AC3E}">
        <p14:creationId xmlns:p14="http://schemas.microsoft.com/office/powerpoint/2010/main" val="12584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2332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Resources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“Good-enough” point? 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dirty="0"/>
              <a:t>Do we need that increase from 95.87% recall to 95.91% ?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the “customer” needs is what matters!</a:t>
            </a:r>
          </a:p>
        </p:txBody>
      </p:sp>
    </p:spTree>
    <p:extLst>
      <p:ext uri="{BB962C8B-B14F-4D97-AF65-F5344CB8AC3E}">
        <p14:creationId xmlns:p14="http://schemas.microsoft.com/office/powerpoint/2010/main" val="219482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“some”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dirty="0"/>
              <a:t>Now you can narrow even more your search</a:t>
            </a:r>
          </a:p>
          <a:p>
            <a:r>
              <a:rPr lang="en-US" b="1" dirty="0"/>
              <a:t>Better yet an example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40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After multiple iterations we have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Optimal point (depending on validation dataset)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Bounce-back areas (more likely)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We can settle for good-enough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7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51C1-2C1E-4CE6-B81D-4782B4A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E507-6F3C-4795-A11B-2BE256F1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matter what problem you have</a:t>
            </a:r>
          </a:p>
          <a:p>
            <a:r>
              <a:rPr lang="en-US" sz="3600" dirty="0"/>
              <a:t>Ask the right questions!</a:t>
            </a:r>
          </a:p>
          <a:p>
            <a:r>
              <a:rPr lang="en-US" sz="3600" dirty="0"/>
              <a:t>Understand the intuition</a:t>
            </a:r>
          </a:p>
          <a:p>
            <a:r>
              <a:rPr lang="en-US" sz="3600" dirty="0"/>
              <a:t>Can a human with almost infinite time solve it?</a:t>
            </a:r>
          </a:p>
        </p:txBody>
      </p:sp>
    </p:spTree>
    <p:extLst>
      <p:ext uri="{BB962C8B-B14F-4D97-AF65-F5344CB8AC3E}">
        <p14:creationId xmlns:p14="http://schemas.microsoft.com/office/powerpoint/2010/main" val="884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you define churn?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Examples: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discontinue purchasing/services after date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decrease their rate of purchase/usage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frame it?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to construct features based on previous analysis (RFM,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as much information from data – patterns!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classification model able to understand non-linear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Remember we have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is strongly skewed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04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89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24" y="1253331"/>
            <a:ext cx="11104659" cy="54037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Question: </a:t>
            </a:r>
            <a:r>
              <a:rPr lang="en-US" b="1" i="1" dirty="0">
                <a:solidFill>
                  <a:schemeClr val="accent6"/>
                </a:solidFill>
              </a:rPr>
              <a:t>Mr. Hinton, what is something you wish you knew when you were younger?</a:t>
            </a:r>
            <a:br>
              <a:rPr lang="en-US" b="1" i="1" dirty="0"/>
            </a:b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Geoffrey Hinton: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In 1986 I wish I knew this stuff was going to work! There were so many people who said it was nonsense. I wish I could have told them “you wait”, but that would have been a stupid thing to say, because it seemed impossible. What I wish I knew now, is whether the brain uses back propagation!</a:t>
            </a:r>
          </a:p>
        </p:txBody>
      </p:sp>
    </p:spTree>
    <p:extLst>
      <p:ext uri="{BB962C8B-B14F-4D97-AF65-F5344CB8AC3E}">
        <p14:creationId xmlns:p14="http://schemas.microsoft.com/office/powerpoint/2010/main" val="184729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“fixed period”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31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6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26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2548</TotalTime>
  <Words>861</Words>
  <Application>Microsoft Office PowerPoint</Application>
  <PresentationFormat>Widescreen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Office Theme</vt:lpstr>
      <vt:lpstr>Data Science  with  Deep Learning</vt:lpstr>
      <vt:lpstr>Operational stuff</vt:lpstr>
      <vt:lpstr>Framing the problem in Data Science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Finding a good DAG</vt:lpstr>
      <vt:lpstr>Hyperparameter search</vt:lpstr>
      <vt:lpstr>Complexity!</vt:lpstr>
      <vt:lpstr>PowerPoint Presentation</vt:lpstr>
      <vt:lpstr>Hyperparameter search</vt:lpstr>
      <vt:lpstr>Hyperparameter search</vt:lpstr>
      <vt:lpstr>Hyperparameter search</vt:lpstr>
      <vt:lpstr>Neural Network design is a bit of art </vt:lpstr>
      <vt:lpstr>Hyperparameter search</vt:lpstr>
      <vt:lpstr>Hyperparameter search</vt:lpstr>
      <vt:lpstr>Simple Hyperparams search</vt:lpstr>
      <vt:lpstr>Simple Hyperparams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Deep Learning</dc:title>
  <dc:creator>Andrei Damian</dc:creator>
  <cp:lastModifiedBy>A</cp:lastModifiedBy>
  <cp:revision>90</cp:revision>
  <dcterms:created xsi:type="dcterms:W3CDTF">2018-10-02T06:38:21Z</dcterms:created>
  <dcterms:modified xsi:type="dcterms:W3CDTF">2024-11-04T16:05:22Z</dcterms:modified>
</cp:coreProperties>
</file>